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CONSELHO REGIONAL DE FONOAUDIOLOGIA - 3ª REGIÃO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C41BA-1890-47AF-A7C8-2F21D698A637}" type="datetimeFigureOut">
              <a:rPr lang="pt-BR" smtClean="0"/>
              <a:t>30/10/2020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6FAB9-2E4A-4F83-8E49-47E7F8138C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84535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CONSELHO REGIONAL DE FONOAUDIOLOGIA - 3ª REGIÃO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A6A2A-8A97-441A-8B48-8B6B1AEA24FA}" type="datetimeFigureOut">
              <a:rPr lang="pt-BR" smtClean="0"/>
              <a:t>30/10/2020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7A62-632E-491B-8E5B-F6CA7116B4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3378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97A62-632E-491B-8E5B-F6CA7116B408}" type="slidenum">
              <a:rPr lang="pt-BR" smtClean="0"/>
              <a:t>1</a:t>
            </a:fld>
            <a:endParaRPr lang="pt-BR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 smtClean="0"/>
              <a:t>CONSELHO REGIONAL DE FONOAUDIOLOGIA - 3ª REGIÃO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658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73DB7-FB76-4B96-856A-F4E68313A551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34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C0DA6-E6F1-45BD-8C85-55CC72E545CF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89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4CCF-1666-4E58-96D4-CFA639989071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36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9EB4-553F-46DD-824A-0C3628E2A66F}" type="datetime1">
              <a:rPr lang="pt-BR" smtClean="0"/>
              <a:t>30/10/2020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1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B8C3-E8BA-496B-8C20-E1E7A3A5A074}" type="datetime1">
              <a:rPr lang="pt-BR" smtClean="0"/>
              <a:t>30/10/2020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93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4D0D8-3716-47B5-85CA-BF03AFC88509}" type="datetime1">
              <a:rPr lang="pt-BR" smtClean="0"/>
              <a:t>30/10/2020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85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46779-5AC0-4E01-93D0-02D048049597}" type="datetime1">
              <a:rPr lang="pt-BR" smtClean="0"/>
              <a:t>30/10/2020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95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2533-4BB1-4DB8-9ECB-EB315FDD2989}" type="datetime1">
              <a:rPr lang="pt-BR" smtClean="0"/>
              <a:t>30/10/2020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DCA18-4511-4586-9D59-A3607D14F31B}" type="datetime1">
              <a:rPr lang="pt-BR" smtClean="0"/>
              <a:t>30/10/2020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08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FD4A-EDAB-450A-A2D2-E9651B5D283F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19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4FA8-1A16-46EF-8870-2A7F70455C77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255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36B8B-734E-4038-BF9E-D488C6D0A07B}" type="datetime1">
              <a:rPr lang="pt-BR" smtClean="0"/>
              <a:t>30/10/2020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84726-2814-4B79-A804-0B016F0D7B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6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48" y="475171"/>
            <a:ext cx="6394704" cy="22981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2900" y="3277394"/>
            <a:ext cx="9144000" cy="1655762"/>
          </a:xfrm>
        </p:spPr>
        <p:txBody>
          <a:bodyPr/>
          <a:lstStyle/>
          <a:p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DETALHAMENTO DOS PROJETOS E AÇÕES DO PLENÁRIO DAS COMISSÕES, DA DIRETORIA E FISCALIZAÇÃO </a:t>
            </a:r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1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2</a:t>
            </a:fld>
            <a:endParaRPr 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583109"/>
              </p:ext>
            </p:extLst>
          </p:nvPr>
        </p:nvGraphicFramePr>
        <p:xfrm>
          <a:off x="241299" y="1346201"/>
          <a:ext cx="11861800" cy="3581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057"/>
                <a:gridCol w="1892510"/>
                <a:gridCol w="1047087"/>
                <a:gridCol w="2233783"/>
                <a:gridCol w="1468505"/>
                <a:gridCol w="954011"/>
                <a:gridCol w="589470"/>
                <a:gridCol w="682544"/>
                <a:gridCol w="992793"/>
                <a:gridCol w="1303040"/>
              </a:tblGrid>
              <a:tr h="228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SETOR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PLENÁRIO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8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8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DAS ATIVIDADES DO PLENÁRIO, ORGANIZAÇÃO E APROVAÇÃO DOS PROJETOS E ATIVIDADES REALIZADAS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8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CUMPRIMENTO DA LEI 6.965/81 E REGULAMENTO INTERNO ÚNICO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8160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</a:tr>
              <a:tr h="4563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OBJETIVO/DESCRIÇÃO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</a:tr>
              <a:tr h="1527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PLENÁRIAS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ORDINÁRIAS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realizar 4 reuniões de 2 dias cada, sendo 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custos previstos: verbas de representação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para 4 períodos, e 2 diárias  e deslocamentos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passagens (aéreas/rodoviárias)</a:t>
                      </a:r>
                      <a:br>
                        <a:rPr lang="pt-BR" sz="1000" u="none" strike="noStrike">
                          <a:effectLst/>
                        </a:rPr>
                      </a:b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cumprimento da Lei 6965/81,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regulamento interno único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e Resolução CFFa 447/2014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/realizadas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100.000,00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</a:tr>
              <a:tr h="22816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</a:tr>
              <a:tr h="22816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100.000,00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76" marR="6876" marT="68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00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3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489928"/>
              </p:ext>
            </p:extLst>
          </p:nvPr>
        </p:nvGraphicFramePr>
        <p:xfrm>
          <a:off x="419100" y="203198"/>
          <a:ext cx="11404599" cy="6951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151"/>
                <a:gridCol w="1536930"/>
                <a:gridCol w="998514"/>
                <a:gridCol w="1527140"/>
                <a:gridCol w="2457128"/>
                <a:gridCol w="1020539"/>
                <a:gridCol w="543310"/>
                <a:gridCol w="580020"/>
                <a:gridCol w="910409"/>
                <a:gridCol w="1233458"/>
              </a:tblGrid>
              <a:tr h="12001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SETOR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DIRETORIA EXECUTIVA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001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 PROJETO OU ATIVIDADE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ATIVIDADE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001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OBJETIVOS (gerais e específicos)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MANTER AS ATIVIDADES DA DIRETORIA, TRATANDO DOS INTERESSES DO PÚBLICO E DO COLEGIADO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001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METAS/RESULTADOS DESEJADOS 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ATENDER AS DEMANDAS, CUMPRIR O CRONOGRAMA DA DIRETORIA E O PLANEJAMENTO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0016"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3600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nº do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 projeto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AÇÃO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META/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QUANTIDADE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OBJETIVO/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DESCRIÇÃO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DA 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RESULTADO FUTURO/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ESPERADO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INDICADOR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APLICADO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INÍCIO 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FIM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CUSTOS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ESTIMADOS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RESPONSÁVEL 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PELA EXECUÇÃO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960119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REUNIÕES DA DIRETORIA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24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Reunião quinzenal da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 Diretoria Executiva para aprovação de projetos e autorização de atividades administrativa da sede de Curitiba e das Delegacias de Londrina/PR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e Florianópolis/SC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Para realização das reuniões  terá o custo de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verbas de representação para conselheiros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residentes  em Curitiba/PR  e 1/2 diária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conselheiro da Diretoria  que reside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em outro Município, bem como passagens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rodoviárias</a:t>
                      </a:r>
                      <a:br>
                        <a:rPr lang="pt-BR" sz="900" u="none" strike="noStrike">
                          <a:effectLst/>
                        </a:rPr>
                      </a:b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previstas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31.200,00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720089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2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EVENTOS/SEMINÁRIOS para a classe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alunos de Fonoaudiologia 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Conselho Itinerante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Manter os profissionais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inscritos atualizados, terá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custo com locação de salas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pagamento de verba de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representação aos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palestrantes e conselheiros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aumentar a qualidade dos serviços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prestados pelos Fonoaudiólogos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 sociedade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evento previsto/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evento 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   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600076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Colação de Grau do curso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 Fonoaudiologia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9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Participação do Conselho para entrega de documentos e palestras aos formandos, terá custo com passagens 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diárias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aproximar os formandos do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Conselho, dar boas vindas,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orienta-los sobre os procedimentos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 registro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   2.000,00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600076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Aulas de ética para as IES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9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Orientação sobre o código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 ética aos Formandos terá custo com diárias/verba de representação e passagens rodoviárias ou aéreas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aumentar a qualidade dos serviços prestados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pelos Fonoaudiólogos a sociedade e formar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cidadãos conscientes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   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360044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5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Interconselhos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do sistema CFFa/CRFas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Mannter as atividades da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Diretoria, terá custo com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diárias e passagens aéreas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garantir o cumprimento dos planejamentos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melhorar os processos internos de trabalho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aprovar normas para o sistema CFFa/CRFas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12.500,00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360044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6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reforma da sede Curitiba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adaptação para atender as necessidades precípuas da Adminsitração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melhorar a qualidade dos serviços prestados a sociedade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30.000,00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840103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7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aquisição de bens móveis para a sede de Curitiba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todos os setores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devido ao projeto de aquisição de nova sede em 2020, será necessário a aquisição de móveis e utensílios para suprir a necessidades dos setores administrativos, Plenário, Diretoria e Fiscalização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melhorar a qualidade dos serviços prestados a sociedade e atender as exigiências do PCMSO/PPRA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  80.000,00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581027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8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concurso público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cadastro de reserva, terá custo com contratação de empresa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para realização do concurso 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e elaboração das provas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suprir eventual necessidade de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servidores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10.000,00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Diretoria CRFa 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</a:tr>
              <a:tr h="12001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TOTAL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175.700,00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1" marR="4351" marT="435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61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4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645101"/>
              </p:ext>
            </p:extLst>
          </p:nvPr>
        </p:nvGraphicFramePr>
        <p:xfrm>
          <a:off x="444500" y="238700"/>
          <a:ext cx="11290299" cy="6482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5768"/>
                <a:gridCol w="1834250"/>
                <a:gridCol w="984703"/>
                <a:gridCol w="1882521"/>
                <a:gridCol w="1527739"/>
                <a:gridCol w="1093310"/>
                <a:gridCol w="535795"/>
                <a:gridCol w="571997"/>
                <a:gridCol w="897818"/>
                <a:gridCol w="1216398"/>
              </a:tblGrid>
              <a:tr h="1491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SETOR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ADMINISTRATIVO EM GERAL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91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91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DAS ATIVIDADES DO CONSELHO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91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MANUTENÇÃO/AQUISIÇÃO DE SISTEMAS DE INFORMAÇÃO E SOFTWARES DE GESTÃO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91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2982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74569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CAPACITAÇÃO DE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FUNCIONÁRIOS, CONGRESSOS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OUTROS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treinamento dos funcionários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dos setores  aministrativo financeiro. Os custos previstos são com diárias  e passagens aérea, rodoviária e custo de inscrição dos participantes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a prestação de serviços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qualidade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447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SISTEMAS CONTÁBEIS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Atendimento a legislação,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acompanhamento orçamentário e financeiro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manter o registro contábil 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financeiro em dia e de acordo com a Lei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 contratado/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30.000,00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447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DE REDES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COMPUTADORES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DE CURITIBA/PR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o bom funcionamento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administrativo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prestar um bom atendimento aos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inscritos e sociedade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 contratado/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3.480,00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447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DO PORTAL,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E-MAILS E  MARKETING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o bom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funcionamento administrativo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prestar atendimento de qualidade aos inscritos e sociedade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 contratado/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7.152,00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1193118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SISTEMAS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ACESSIBILIDADE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Disponibilizar no portal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www.crefono3.org.br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sistemas de tradução em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libras e de voz para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portadores de necessidades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especiais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atender a Lei acessibilidade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para que o público que necessita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destas ferramentas tenha acesso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as informações públicadas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por este Conselho, teria custo com aplicativos próprios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publico previsto x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público alcançado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6.000,00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447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6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SISTEMA GERENCIAL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INSCRITOS, COBRANÇAS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MÓDULOS DE FISCALIZAÇÃO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o bom funcionamento dos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setores administrativo, financeiro 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fiscalização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prestar atendimento de qualidade aos inscritos e sociedade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 contratado/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25.000,00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59656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7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SISTEMA DE PLANEJAMENTO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ESTRATÉGICO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a gestão do planejamento do CRFa 3, terá custo com locação/aquisição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sistema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transparência na gestão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do orçamento e planejamento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estratégico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 contratado/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4.700,00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298278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SISTEMA PONTO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o controle de frequência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transparência no registro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ponto dos servidores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1.680,00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DIRETORIA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</a:tr>
              <a:tr h="26994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                81.332,00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5" marR="5465" marT="546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56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5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686853"/>
              </p:ext>
            </p:extLst>
          </p:nvPr>
        </p:nvGraphicFramePr>
        <p:xfrm>
          <a:off x="508000" y="1257303"/>
          <a:ext cx="11277600" cy="482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797"/>
                <a:gridCol w="1803200"/>
                <a:gridCol w="1025697"/>
                <a:gridCol w="1590463"/>
                <a:gridCol w="1610725"/>
                <a:gridCol w="1570203"/>
                <a:gridCol w="486256"/>
                <a:gridCol w="600223"/>
                <a:gridCol w="630613"/>
                <a:gridCol w="1276423"/>
              </a:tblGrid>
              <a:tr h="198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SETOR ORGANIZADOR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ADMINISTRATIVO FINANCEIRO E RECURSOS HUMANOS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8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 PROJETO OU ATIVIDADE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 E PROJETO DE REDUÇÃO DE INADIMPLÊNCIA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8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OBJETIVOS (gerais e específicos)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MANTER AS ATIVIDADES DO SETOR FINANCEIRO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8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METAS/RESULTADOS DESEJADOS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O FUNCIONAMENTO DAS ATIVIDADES DO CREFONO 3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8327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</a:tr>
              <a:tr h="76687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AÇÃO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META/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QUANTIDADE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/ESPERADO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</a:tr>
              <a:tr h="766873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COBRANÇA/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RECOBRANÇAS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ANUIDADES 2019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envio de cobrança aos profissionais  e empresas inscritas os custos serão com correio e gráfica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arrecadar 85% dos valores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cobrados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no exercício 2019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cobrança emitida/recebida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20.000,00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Rellen Costa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</a:tr>
              <a:tr h="95638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COBRANÇA DE DÍVIDA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ATIVA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 err="1">
                          <a:effectLst/>
                        </a:rPr>
                        <a:t>recobrança</a:t>
                      </a:r>
                      <a:r>
                        <a:rPr lang="pt-BR" sz="1000" u="none" strike="noStrike" dirty="0">
                          <a:effectLst/>
                        </a:rPr>
                        <a:t> de 2019, com ações administrativas e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 extra judiciais através de protestos e programa de conciliação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redução da inadimplência e recuperação de créditos, regularização de cadastros dos profissionais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cobrança emitida/recebida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10.000,00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Rellen Costa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</a:tr>
              <a:tr h="1145903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CAPACITAÇÃO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SERVIDORES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treinamento dos funcionários, para melhorar a gestão do setor financeiro, terá custos com diárias e passagens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prestar um bom atendimento ao  público, implantar ações de melhorias no setor, melhorar a  gestão de documentos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treinamento previsto/realizado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janeiro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dezembro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        3.000,00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diretoria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</a:tr>
              <a:tr h="198327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33.000,00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6" marR="7086" marT="708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3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6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408369"/>
              </p:ext>
            </p:extLst>
          </p:nvPr>
        </p:nvGraphicFramePr>
        <p:xfrm>
          <a:off x="368298" y="977901"/>
          <a:ext cx="11455400" cy="4597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962"/>
                <a:gridCol w="2630498"/>
                <a:gridCol w="731873"/>
                <a:gridCol w="1996740"/>
                <a:gridCol w="1803165"/>
                <a:gridCol w="1028865"/>
                <a:gridCol w="405714"/>
                <a:gridCol w="647018"/>
                <a:gridCol w="636411"/>
                <a:gridCol w="859154"/>
              </a:tblGrid>
              <a:tr h="2808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SETOR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REGISTROS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08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 CARTEIRAS DIGITAIS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167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Objetivo geral: implantação de nova modalidade de documentos profissionais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Objetivos específicos: adaptação do sistema do CRFa 3, levantamento de informações relevantes para emissão de documentos na nova modalidade que será em cartão de policarbonato e também na versão digital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879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implantação do novo sistema e emissão de documentos digitais para os profissionais que fizerem a revalidação a partir de 2021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0813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8167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META/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QUANTIDADE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108472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aquisição de identificações digitais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1000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serviços contratado da Casa da Moeda do Brasil, cada documento emitido tem validade de 12 meses, e será custeado pelo CRFa 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fortalecimento e crescimento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profissão, facilitando a identificação dos profissionais e acesso ao documento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previsto/concluído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4.750,00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54878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4.750,00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41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7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492368"/>
              </p:ext>
            </p:extLst>
          </p:nvPr>
        </p:nvGraphicFramePr>
        <p:xfrm>
          <a:off x="380999" y="1219200"/>
          <a:ext cx="11557001" cy="4711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8030"/>
                <a:gridCol w="1959880"/>
                <a:gridCol w="754431"/>
                <a:gridCol w="2449165"/>
                <a:gridCol w="1333920"/>
                <a:gridCol w="1115245"/>
                <a:gridCol w="524821"/>
                <a:gridCol w="647826"/>
                <a:gridCol w="656027"/>
                <a:gridCol w="1377656"/>
              </a:tblGrid>
              <a:tr h="2531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SEDE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SUBSEDE DE LONDRINA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31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 E PROJETOS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31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DAS ATIVIDADES DA SUBSEDE DE LONDRINA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31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CUMPRIMENTO DAS FUNÇÕES DESIGNADAS A SUBSEDE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3130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</a:tr>
              <a:tr h="7357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</a:tr>
              <a:tr h="25313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</a:tr>
              <a:tr h="1218393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relação e parcerias com órgãos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e/ou entidades públicas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envio de ofícios e visitas às Prefeituras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Municipais, para apresentar a função da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Delegacia, Visisas aos responsáveis por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gerenciar o serviço de Fonoaudiologia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nas entidades públicas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o relacionamento do Conselho e aproximar as instituições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</a:tr>
              <a:tr h="744323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Confecção de banner, camisetas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Ampliar a parceria com as diversas instituiçoes em eventos para divulgação da Fonoaudiologia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Promoção e divulgação da profissão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2.000,00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</a:tr>
              <a:tr h="49444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    5.000,00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61" marR="7461" marT="746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7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8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59389"/>
              </p:ext>
            </p:extLst>
          </p:nvPr>
        </p:nvGraphicFramePr>
        <p:xfrm>
          <a:off x="393700" y="602827"/>
          <a:ext cx="10960100" cy="6118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124"/>
                <a:gridCol w="279244"/>
                <a:gridCol w="1863067"/>
                <a:gridCol w="1196356"/>
                <a:gridCol w="1661914"/>
                <a:gridCol w="1174098"/>
                <a:gridCol w="1641511"/>
                <a:gridCol w="356124"/>
                <a:gridCol w="389511"/>
                <a:gridCol w="923698"/>
                <a:gridCol w="1118453"/>
              </a:tblGrid>
              <a:tr h="172457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CONSELHO REGIONAL DE FONOAUDIOLOGIA - 3ª REGIÃO - PLANO DE AÇÃO PARA O EXERCÍCIO 2021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2457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SETOR ORGANIZADOR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SUBSEDE DE FLORIANÓPOLIS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2457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Promover um ambiente acolhedor e funcional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72326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OBJETIVOS (gerais e específicos)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Ampliar a </a:t>
                      </a:r>
                      <a:r>
                        <a:rPr lang="pt-BR" sz="1000" u="none" strike="noStrike" dirty="0" err="1">
                          <a:effectLst/>
                        </a:rPr>
                        <a:t>assistencia</a:t>
                      </a:r>
                      <a:r>
                        <a:rPr lang="pt-BR" sz="1000" u="none" strike="noStrike" dirty="0">
                          <a:effectLst/>
                        </a:rPr>
                        <a:t> ao </a:t>
                      </a:r>
                      <a:r>
                        <a:rPr lang="pt-BR" sz="1000" u="none" strike="noStrike" dirty="0" smtClean="0">
                          <a:effectLst/>
                        </a:rPr>
                        <a:t>profissional </a:t>
                      </a:r>
                      <a:r>
                        <a:rPr lang="pt-BR" sz="1000" u="none" strike="noStrike" dirty="0">
                          <a:effectLst/>
                        </a:rPr>
                        <a:t>com  melhorias no serviço e </a:t>
                      </a:r>
                      <a:r>
                        <a:rPr lang="pt-BR" sz="1000" u="none" strike="noStrike" dirty="0" err="1">
                          <a:effectLst/>
                        </a:rPr>
                        <a:t>organizacao</a:t>
                      </a:r>
                      <a:r>
                        <a:rPr lang="pt-BR" sz="1000" u="none" strike="noStrike" dirty="0">
                          <a:effectLst/>
                        </a:rPr>
                        <a:t> da </a:t>
                      </a:r>
                      <a:r>
                        <a:rPr lang="pt-BR" sz="1000" u="none" strike="noStrike" dirty="0" err="1" smtClean="0">
                          <a:effectLst/>
                        </a:rPr>
                        <a:t>Subsede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56590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METAS/RESULTADOS DESEJADOS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Favorecer a satisfação por parte dos clientes e dos funcionários e Conselheiros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305755">
                <a:tc gridSpan="2"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3390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CÓDIGO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AÇÃO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672326"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Aquisição de central telefônica para coordenar 2 linhas ou sistema de ramal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Melhorar o atendimento ao público e o 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trabalho interno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Satisfação por parte dos clientes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e dos funcionários e Delegados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  1.500,00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672326"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Aquisição de armários para arquivos e armazenamento de material de consumo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Organizar e melhorar o fluxo administrativo</a:t>
                      </a:r>
                      <a:br>
                        <a:rPr lang="pt-BR" sz="1000" u="none" strike="noStrike">
                          <a:effectLst/>
                        </a:rPr>
                      </a:b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Satisfação por parte dos clientes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e dos funcionários e Delegados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10.000,00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505703"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Readequação das salas (adequar layout)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-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Proporcionar atendimento individual tanto da fiscalização quanto do administrativo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Privacidade nos atendimento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10.000,00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339080"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Plotagem da parede com material cedido pelo CFFa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-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Proporcionar ambiente agradável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Satisfação dos clientes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  1.000,00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Diretoria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672326"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Confecção de banner, camisetas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Divulgação da profissão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Ampliar a parceria com as diversas instituiçoes em eventos para divulgação da Fonoaudiologia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Promoção e divulgação da profissão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  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17245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33908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                       27.500,00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172457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  <a:tr h="172457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6" marR="5336" marT="533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6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9</a:t>
            </a:fld>
            <a:endParaRPr 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965541"/>
              </p:ext>
            </p:extLst>
          </p:nvPr>
        </p:nvGraphicFramePr>
        <p:xfrm>
          <a:off x="838200" y="1697038"/>
          <a:ext cx="10515599" cy="4160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448"/>
                <a:gridCol w="1532981"/>
                <a:gridCol w="906742"/>
                <a:gridCol w="1924381"/>
                <a:gridCol w="1376422"/>
                <a:gridCol w="878474"/>
                <a:gridCol w="495772"/>
                <a:gridCol w="574053"/>
                <a:gridCol w="869777"/>
                <a:gridCol w="1365549"/>
              </a:tblGrid>
              <a:tr h="1371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DE TOMADA DE CONTAS (CTC)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1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1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MANTER AS ATIVIDADES DA COMISSÃO DE TOMAD DE CONTAS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33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SUSTENTABILIDADE FINANCEIRA, MELHORIA DOS CONTROLES INTERNOS,  EFICIÊNCIA DA GESTÃO DO PLANEJAMENTO, TRANSPARÊNCIA DAS AÇÕES REALIZADAS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103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</a:tr>
              <a:tr h="2742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OBJETIVO/DESCRIÇÃO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/ESPERADO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</a:tr>
              <a:tr h="1038067"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PARA AUDITORIA E VERIFICAÇÃO 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DOCUMENTOS CONTABEIS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Verificação de documentação contábil, planejamentos, compras e licitações, portal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transparência, etc,  para realizar as reuniões terá custo de 4 diárias acrescidas de 1/2 diária de transporte, verbas de representação e passagens aéreas/rodoviárias.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Acompanhar a excução do planejamento financeiro e contabil do Conselho.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reuniões planejadas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/realizadas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                 6.032,00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CTC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</a:tr>
              <a:tr h="1018481"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Reunião Interconselhos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das Comissões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Tomada de Contas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do Sistema CFFa/CRFas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Atualização e orientação de procedimentos a serem adotados pelas CTCs do Sistema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CFFa/CRFas, para a particicipação nas reuniões terá custo de 4 diárias acrescidos de 1/2 diária para transporte e custo de passagens aéreas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Aplicação dos conteúdos aprendidos.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reuniões planejadas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/realizadas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000" u="none" strike="noStrike">
                          <a:effectLst/>
                        </a:rPr>
                        <a:t>3.060,00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CTC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/>
                </a:tc>
              </a:tr>
              <a:tr h="13710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          9.092,00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103"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29" marR="6529" marT="652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7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10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569922"/>
              </p:ext>
            </p:extLst>
          </p:nvPr>
        </p:nvGraphicFramePr>
        <p:xfrm>
          <a:off x="838200" y="2117725"/>
          <a:ext cx="10515599" cy="387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363"/>
                <a:gridCol w="2075392"/>
                <a:gridCol w="579765"/>
                <a:gridCol w="1814918"/>
                <a:gridCol w="1243555"/>
                <a:gridCol w="1455715"/>
                <a:gridCol w="403315"/>
                <a:gridCol w="497842"/>
                <a:gridCol w="781423"/>
                <a:gridCol w="1092311"/>
              </a:tblGrid>
              <a:tr h="126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DE EDUCAÇÃO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6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PROJETOS E ATIVIDADES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6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ENGAJAR O MAIOR NÚMERO DE PROFISSIONAIS NESTA ÁREA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6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AMPLIAR O CONHECIMENTO DA SOCIEDADE SOBRE AS CONTRIBUIÇÕES DA FONOAUDIOLOGIA PARA A EDUCAÇÃO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6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</a:tr>
              <a:tr h="25217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 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</a:tr>
              <a:tr h="378259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INTERCONSELHOS DE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Reunião das comissões de Educação do Sistema CFFa/CRFas, terá custos de passagens aéreas e diárias de 1 Conselheiro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 e levar os projetos deste CRFa 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previstas/participação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</a:tr>
              <a:tr h="50434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 - Palestras sobre a atuação do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Fonoaudiólogo na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Orientar graduandos em Fonoaudiologia sobre a atuação do Fonoaudiólogo na Educação, terá custo com passagens rodoviárias e diárias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despertar nos jovens profisisonais o interesse por esta área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6.000,00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</a:tr>
              <a:tr h="630432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 FAQ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elaborar cartilha com as dúvidas mais frequentes sobre a Fonoaudiologia Educacional. Terá custo com verbas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representação para reunião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Comissão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esclarecer as dúvidas, melhorar o atendimento prestado pelo Fonoaudiólogo na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3.000,00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</a:tr>
              <a:tr h="22821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                  14.000,00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7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11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828149"/>
              </p:ext>
            </p:extLst>
          </p:nvPr>
        </p:nvGraphicFramePr>
        <p:xfrm>
          <a:off x="342901" y="1460499"/>
          <a:ext cx="11607799" cy="4038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129"/>
                <a:gridCol w="1704424"/>
                <a:gridCol w="976693"/>
                <a:gridCol w="2290918"/>
                <a:gridCol w="1503340"/>
                <a:gridCol w="1170595"/>
                <a:gridCol w="531436"/>
                <a:gridCol w="567343"/>
                <a:gridCol w="967116"/>
                <a:gridCol w="1244805"/>
              </a:tblGrid>
              <a:tr h="2600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SETOR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COMPRAS E LICITAÇÕES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109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109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MANUTENÇÃO DAS ATIVIDADES DA COMISSÃO DE LICITAÇÃO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109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GARANTIR O FUNCIONAMENTO DAS ATIVIDADES DO CREFONO 3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1094">
                <a:tc>
                  <a:txBody>
                    <a:bodyPr/>
                    <a:lstStyle/>
                    <a:p>
                      <a:pPr algn="l" fontAlgn="b"/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</a:tr>
              <a:tr h="4723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nº do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 projeto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OBJETIVO/DESCRIÇÃO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</a:tr>
              <a:tr h="1397202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LICITAÇÕES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PREVISTAS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realizar 3 reuniões de 1 dia cada, sendo os 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previstos: verbas de representação para 8 períodos e gratificação para os servidores da Comissão e publicação de editais e extratos de contratos no DOU.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realizar as contratações no prazo, pela análise prévia serão 2 licitações  pela modalidade de carta convite e 2 pregões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licitações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5.420,00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Comissão de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Licitação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</a:tr>
              <a:tr h="703536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u="none" strike="noStrike">
                          <a:effectLst/>
                        </a:rPr>
                        <a:t>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CAPACITAÇÃO DE MEMBROS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CL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treinamento para os funcionários da Comissão de Licitação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capacitar os funcionários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treinamento previsto/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6.000,00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Comissão de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 Licitação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</a:tr>
              <a:tr h="241094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11.420,00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7" marR="6507" marT="650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93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12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137422"/>
              </p:ext>
            </p:extLst>
          </p:nvPr>
        </p:nvGraphicFramePr>
        <p:xfrm>
          <a:off x="381000" y="1714502"/>
          <a:ext cx="11455400" cy="368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9437"/>
                <a:gridCol w="2861090"/>
                <a:gridCol w="609306"/>
                <a:gridCol w="1624817"/>
                <a:gridCol w="1933885"/>
                <a:gridCol w="1306919"/>
                <a:gridCol w="403997"/>
                <a:gridCol w="523209"/>
                <a:gridCol w="887468"/>
                <a:gridCol w="715272"/>
              </a:tblGrid>
              <a:tr h="2128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Ética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28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Ações referentes à conduta profissional aos Conselheiros e Fonoaudiólogos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27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Conscientizar sobre condutas éticas aos fonoaudiólogos e estudantes de fonoaudiologia/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28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Qualificação dos Conselheiros sobre a Comissão de Ética, Conscientização dos estudantes de fonoaudiologia sobre o código de ética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2846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</a:tr>
              <a:tr h="8269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</a:tr>
              <a:tr h="417532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em reunião Interconselhos de Ética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Conselheiros efetivos CREFONO 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Atualização e discussões referentes à COE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  8.000,00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</a:tr>
              <a:tr h="826903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Valorização do Código de Ética por acadêmicos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Conscientizar os graduandos e profissionais sobre a importância da conduta ética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Gerar material de divulgação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para o site do Conselho.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Impacto na divulgação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              3.000,00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</a:tr>
              <a:tr h="41753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11.000,00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76" marR="6076" marT="6076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5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13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36516"/>
              </p:ext>
            </p:extLst>
          </p:nvPr>
        </p:nvGraphicFramePr>
        <p:xfrm>
          <a:off x="546100" y="1054100"/>
          <a:ext cx="10883900" cy="4535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5350"/>
                <a:gridCol w="2481285"/>
                <a:gridCol w="690358"/>
                <a:gridCol w="1883476"/>
                <a:gridCol w="1700881"/>
                <a:gridCol w="970503"/>
                <a:gridCol w="382699"/>
                <a:gridCol w="610317"/>
                <a:gridCol w="600311"/>
                <a:gridCol w="888720"/>
              </a:tblGrid>
              <a:tr h="2024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SAÚDE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24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ELABORAR MATERIAIS PARA AUXILIAR COMISSÃO FEDERAL DA SAÚDE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887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Objetivo geral: DIVULGAR AS AÇÕES  AOS FONOAUDIÓLOGOS;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Objetivos específicos: DIVULGAR MATERIAIS E INFORMATIVOS AOS PROFISSIONAIS; PARTICIPAÇÃO EM FÓRUNS E CAMPANHAS FONOAUDIOLÓGICAS NACIONAIS; ELABORAÇÃO DE MATERIAIS PARA CAMPANHAS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887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Efetividade de 90% nas ações propostas; Registro de dúvidas, esclarecimentos e reclamações por parte dos profissionais fonoaudiólogos inscritos referentes à atuação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profissional na área de audiologia.  90% de efetividade na elaboração e distribuição dos materiais.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2427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5887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nº do projeto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RESPONSÁVEL 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PELA EXECUÇÃO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588769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em reunião Interconselhos de Saúde do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sistema CFFa/CRFas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reuniões, terá custo com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passagens aéreas e diárias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fortalecimento e crescimento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profissão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10.000,00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de Saúde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588769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u="none" strike="noStrike">
                          <a:effectLst/>
                        </a:rPr>
                        <a:t>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realização de fóruns de discussão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terá custo com verbas de representação dos palestrantes e dos organizadores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fortalecimento e crescimento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profissão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1.500,00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de Saúde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588769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u="none" strike="noStrike">
                          <a:effectLst/>
                        </a:rPr>
                        <a:t>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da Comissão de Saúde no CRFa 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terá custo com diárias e verbas de representação dos Conselheiros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organização dos trabalhos e atividades da Comissão de Saúde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1.310,00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</a:tr>
              <a:tr h="395598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12.810,00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3" marR="7303" marT="7303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14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38200" y="1773238"/>
          <a:ext cx="10515599" cy="3314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717"/>
                <a:gridCol w="2146495"/>
                <a:gridCol w="767399"/>
                <a:gridCol w="1534800"/>
                <a:gridCol w="1601530"/>
                <a:gridCol w="1078808"/>
                <a:gridCol w="425406"/>
                <a:gridCol w="583891"/>
                <a:gridCol w="667304"/>
                <a:gridCol w="959249"/>
              </a:tblGrid>
              <a:tr h="166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PARLAMENTAR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6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6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Atuar junto aos órgãos, municipais, estaduais e federais na criação e implantação de Leis e projetos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6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os serviços prestados pelos Fonoaudiólogos a sociedade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6738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</a:tr>
              <a:tr h="3334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</a:tr>
              <a:tr h="5002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em reunião Interconselhos 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das Comissões Parlamentar  do sistema CFFa/CRFas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reuniões, terá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custo com passagens aéreas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diárias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Atualização e discussões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referentes a Leis e Normas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8.500,00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Parlamentar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</a:tr>
              <a:tr h="8336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Reunião e encontro com parlamentares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de reuniões para propor projetos para a Fonoaudiologia, terá custo com verbas de representação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implantação de melhorias para a saúde da população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2.000,00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Parlamentar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</a:tr>
              <a:tr h="5002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em reunião da ASCOP/FCRAS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reuniões, terá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custo com verbas de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representação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melhorias dos programas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saúde do Estado e Municípios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4.560,00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Parlamentar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</a:tr>
              <a:tr h="30179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15.060,00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37" marR="8337" marT="8337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9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15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185054"/>
              </p:ext>
            </p:extLst>
          </p:nvPr>
        </p:nvGraphicFramePr>
        <p:xfrm>
          <a:off x="292097" y="1054101"/>
          <a:ext cx="11620502" cy="4089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281"/>
                <a:gridCol w="2431173"/>
                <a:gridCol w="869177"/>
                <a:gridCol w="1738351"/>
                <a:gridCol w="1524206"/>
                <a:gridCol w="1221885"/>
                <a:gridCol w="481825"/>
                <a:gridCol w="661329"/>
                <a:gridCol w="755805"/>
                <a:gridCol w="1086470"/>
              </a:tblGrid>
              <a:tr h="2293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ENSINO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3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3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Atuar junto as Instituições de Ensino Superior na revisão, sugestão e alterações da grade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3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os serviços prestados pelos Fonoaudiólogos a sociedade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309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4586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6879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em reunião Interconselhos 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das Comissões Parlamentar  do sistema CFFa/CRFas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reuniões, terá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custo com passagens aéreas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diárias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Atualização e discussões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referentes ao Curso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Fonoaudiologia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Ensino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13758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 - FAQ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elaborar cartilha com as dúvidas mais frequentes sobre Ensino. Terá custo com verbas de representação para reunião da Comissão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esclarecer as dúvidas, melhorar o atendimento prestado pelo Fonoaudiólogo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previsto/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3.000,00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Ensino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42045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5.000,00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54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16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38200" y="1563688"/>
          <a:ext cx="10515599" cy="3731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434"/>
                <a:gridCol w="2200012"/>
                <a:gridCol w="786533"/>
                <a:gridCol w="1573065"/>
                <a:gridCol w="1379282"/>
                <a:gridCol w="1105706"/>
                <a:gridCol w="436012"/>
                <a:gridCol w="598448"/>
                <a:gridCol w="683941"/>
                <a:gridCol w="983166"/>
              </a:tblGrid>
              <a:tr h="170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PATRIMÔNIO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 e acompanha o inventário físicos dos bens patrimoniais;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Melhorar a gestão do patrimônio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893"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3417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nº do projeto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AÇÃO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22216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Reunião da Comissão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Participar das reuniões, para levantamento e controle dos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bens patrimoniais, terá custo de verbas de representação do Conselheiro e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gratificação de funcionários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acompanhar o inventário, melhorar os controles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internos relacionados aos bens e a sua distribuição, fazer processos de descarte e doação de bens inservíveis e lançamento de bens no sistema patrimonial com emissão de termos de responsabilidade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janeiro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          720,00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 Patrimônio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</a:tr>
              <a:tr h="30931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720,00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45" marR="8545" marT="854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5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17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386484"/>
              </p:ext>
            </p:extLst>
          </p:nvPr>
        </p:nvGraphicFramePr>
        <p:xfrm>
          <a:off x="596900" y="1219200"/>
          <a:ext cx="11341100" cy="4444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617"/>
                <a:gridCol w="1851608"/>
                <a:gridCol w="1077444"/>
                <a:gridCol w="1543007"/>
                <a:gridCol w="1670704"/>
                <a:gridCol w="1032218"/>
                <a:gridCol w="510789"/>
                <a:gridCol w="558675"/>
                <a:gridCol w="989652"/>
                <a:gridCol w="1383386"/>
              </a:tblGrid>
              <a:tr h="18868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AUDIOLOGIA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868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ELABORAR MATERIAIS INFORMATIVOS PARA O EIA 2019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83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 geral: DIVULGAR AS AÇÕES NA ÁREA DE AUDIOLOGIA AOS FONOAUDIÓLOGOS; Objetivos específicos: DIVULGAR MATERIAIS E INFORMATIVOS AOS PROFISSIONAIS; PARTICIPAÇÃO EM FÓRUNS E CAMPANHAS AUDITIVAS NACIONAIS; ELABORAÇÃO DE MATERIAIS PARA CAMPANHAS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09044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Efetividade de 90% nas ações propostas; Registro de dúvidas, esclarecimentos e reclamações por parte dos profissionais fonoaudiólogos inscritos referentes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à atuação profissional na área de audiologia.  90% de efetividade na elaboração e distribuição dos materiais.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/>
                      </a:r>
                      <a:br>
                        <a:rPr lang="pt-BR" sz="1000" u="none" strike="noStrike">
                          <a:effectLst/>
                        </a:rPr>
                      </a:b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8684"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3773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nº do </a:t>
                      </a:r>
                      <a:br>
                        <a:rPr lang="pt-BR" sz="1000" u="none" strike="noStrike" dirty="0">
                          <a:effectLst/>
                        </a:rPr>
                      </a:br>
                      <a:r>
                        <a:rPr lang="pt-BR" sz="1000" u="none" strike="noStrike" dirty="0">
                          <a:effectLst/>
                        </a:rPr>
                        <a:t>projeto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META/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QUANTIDADE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OBJETIVO/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DESCRIÇÃO DA 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RESULTADO FUTURO/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ESPERADO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APLICADO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INÍCIO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FIM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CUSTOS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ESTIMADOS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RESPONSÁVEL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PELA EXECUÇÃO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377370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elaboração de posts sobre laudo audiológico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para divulgação nas mídias sociais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aproximar conselho dos profissionais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publico alvo/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publico atingido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março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1.000,00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de audio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943424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realização de fóruns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 de discussão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fornecer treinamento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continuado aos profissionais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e apresentar novas técnicas e ofertar 200 vagas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aproximar conselho dos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profissionais e aperfeiçoamento da classe, terá custo de verba de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representação e coffee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publico alvo/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publico atingido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março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dezembro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2.000,00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de audio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566054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na 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participação CREFONO 3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RIA do sistema CFFa/CRFas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fortalecimento e crescimento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 profissão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reuniões previstas/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realizadas</a:t>
                      </a:r>
                      <a:br>
                        <a:rPr lang="pt-BR" sz="1000" u="none" strike="noStrike">
                          <a:effectLst/>
                        </a:rPr>
                      </a:b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fevereiro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agosto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u="none" strike="noStrike">
                          <a:effectLst/>
                        </a:rPr>
                        <a:t>8.000,00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comissão de </a:t>
                      </a:r>
                      <a:r>
                        <a:rPr lang="pt-BR" sz="1000" u="none" strike="noStrike" dirty="0" smtClean="0">
                          <a:effectLst/>
                        </a:rPr>
                        <a:t>áudio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188684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</a:tr>
              <a:tr h="188684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11.000,00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8" marR="7398" marT="7398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76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18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899847"/>
              </p:ext>
            </p:extLst>
          </p:nvPr>
        </p:nvGraphicFramePr>
        <p:xfrm>
          <a:off x="88900" y="100524"/>
          <a:ext cx="11937999" cy="67574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2612"/>
                <a:gridCol w="1403534"/>
                <a:gridCol w="834533"/>
                <a:gridCol w="2038919"/>
                <a:gridCol w="2162202"/>
                <a:gridCol w="1450951"/>
                <a:gridCol w="540551"/>
                <a:gridCol w="497875"/>
                <a:gridCol w="948333"/>
                <a:gridCol w="1358489"/>
              </a:tblGrid>
              <a:tr h="1225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</a:rPr>
                        <a:t>COMISSÃO ORGANIZADORA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DIVULGAÇÃO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25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PROJETOS E ATIVIDADES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25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MANTER AS ATIVIDADES DA COMISSÃO DE DIVULGAÇÃO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25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ATENDER AS DEMANDAS DOS PROFISSIONAIS MELHORANDO A COMUNICAÇÃO- Em Especial os que o CREFONO3 estiver envolvido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2595"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2412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nº do projeto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AÇÃO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META/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QUANTIDADE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OBJETIVO/DESCRIÇÃO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DA 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RESULTADO FUTURO/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ESPERADO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INDICADOR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APLICADO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INÍCIO 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FIM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CUSTOS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ESTIMADOS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RESPONSÁVEL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PELA EXECUÇÃO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1071876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Interconselhos da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do Sistema CFFa/CRFas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andamento dos projetos da Comissão 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elaboração de estratégias de divulgação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das campanhas nacionais, para isto terá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custo de diárias e passagens aéras para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Assessor de Comunicação e Conselheiro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divulgar a profissão de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 err="1">
                          <a:effectLst/>
                        </a:rPr>
                        <a:t>de</a:t>
                      </a:r>
                      <a:r>
                        <a:rPr lang="pt-BR" sz="900" u="none" strike="noStrike" dirty="0">
                          <a:effectLst/>
                        </a:rPr>
                        <a:t> Fonoaudiologia a sociedade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melhorando o acesso ao conhecimento </a:t>
                      </a:r>
                      <a:br>
                        <a:rPr lang="pt-BR" sz="900" u="none" strike="noStrike" dirty="0">
                          <a:effectLst/>
                        </a:rPr>
                      </a:br>
                      <a:r>
                        <a:rPr lang="pt-BR" sz="900" u="none" strike="noStrike" dirty="0">
                          <a:effectLst/>
                        </a:rPr>
                        <a:t>dos serviços prestados por Fonoaudiólogos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publico previsto x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público atingido/alcançado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14.400,00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59723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com a Diretoria,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Assessores de Comunicação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o Presidente da 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6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definição dos programas e cronogramas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das ações da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melhorar o planejamento e que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o foco no público alvo seja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atingido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publico previsto x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público atingido/alcançado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1.140,00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83455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elaboração de News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elaborar News semestral com orientação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 profissionais inscritos sobre as ações 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atividades realizadas pelo CREFONO 3,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terá custo de design e impressão gráfica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disponibilizar o news e distribuir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aos profissionais inscritos por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correio e no site do CREFONO 3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toda a sociedade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publico previsto x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público atingido/alcançado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13.000,00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71589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Ação Regional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- Traumas da Face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ação de conscientização da sociedade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sobre problemas e traumas causados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devido a acidentes de trânsito, para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realizar a ação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terá custo com design e impressão gráfica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conscientizar a sociedade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respeito as normas e leis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do trânsito e divulgar aos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pacientes os melhores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tratamentos realizados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por Fonoaudiólogos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ações previstas/realizadas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59723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5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Campanha Regional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orientação a população,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divulgação dos tratamentos realizados,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terá custos com design e impressão gráfica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divulgar a profissão de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 Fonoaudiologia a sociedade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melhorando o acesso ao conhecimento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dos serviços prestados por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Fonoaudiólogos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ações previstas/realizadas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  3.000,00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35991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6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Anúncios Rádios-Campanha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na mídia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Fazer campanhas envolvendo rádios, TVS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 divulgação e promoção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da profissão e conselho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20.000,00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59723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7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Empresa especializada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em Design gráfico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elaborar cartazes, folders e demais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materiais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melhorar o designa das matérias e campanhas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demais publicações  tornando mais atrativo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ao público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24.000,00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Comissão de Divulgação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47857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Assessorias de Comunicação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Prestar assessoria a Comissão de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Divulgação na elaboração de matérias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Revista Comunicar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News e mídias sociais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melhorar o alcance das matérias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e campanhas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demais publicações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previsto/realizado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 14.400,00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Comissão de Divulgação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</a:tr>
              <a:tr h="12259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                                                              94.940,00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54" marR="5054" marT="5054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11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84726-2814-4B79-A804-0B016F0D7B4E}" type="slidenum">
              <a:rPr lang="pt-BR" smtClean="0"/>
              <a:t>19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794696"/>
              </p:ext>
            </p:extLst>
          </p:nvPr>
        </p:nvGraphicFramePr>
        <p:xfrm>
          <a:off x="190501" y="211879"/>
          <a:ext cx="11798299" cy="6327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13"/>
                <a:gridCol w="1636714"/>
                <a:gridCol w="713638"/>
                <a:gridCol w="2288298"/>
                <a:gridCol w="1499674"/>
                <a:gridCol w="930831"/>
                <a:gridCol w="589527"/>
                <a:gridCol w="682612"/>
                <a:gridCol w="961859"/>
                <a:gridCol w="1388490"/>
                <a:gridCol w="496443"/>
              </a:tblGrid>
              <a:tr h="783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ORGANIZADORA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COMISSÃO DE ORIENTAÇÃO E FISCALIZAÇÃO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783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 PROJETO OU ATIVIDADE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VIII ENCONTRO DE FISCAIS E III SIMPOSIO ANUAL DO SISTEMA DE CONSELHOS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783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OBJETIVOS (gerais e específicos)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PROMOVER A TROCA DE EXPERIENCIAS ENTRE OS REGIONAIS DOS FISCAIS E AJUR E CAPACITAR MELHOR O FISCAL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783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METAS/RESULTADOS DESEJADOS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QUALIDADE NA FISCALIZAÇÃO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78302"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2349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nº do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projeto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AÇÃO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META/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QUANTIDADE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OBJETIVO/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DESCRIÇÃO DA 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RESULTADO FUTURO/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ESPERADO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INDICADOR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APLICADO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INÍCIO 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FIM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CUSTOS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ESTIMADOS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RESPONSÁVEL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PELA EXECUÇÃO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596584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PROJETO ENCONTRO DE FISCAIS - ENFINS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SIMPÓSIO do Sistema de Conselhos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CFFa/CRFas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participação dos Fiscais e Presidentes da COF e Assessores Jurídicos do Sistema CFFa/CRFas,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terá custo com diárias e passagens aéreas dos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participantes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CAPACITAÇÃO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participantes previstos/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atingido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agosto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agosto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11.000,00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313207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INTERCOF - Reuniões Interconselhos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do Sistema CFFa/CRFas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participação dos Fiscais e Presidentes da COF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terá custo com diárias e passagens aéreas dos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participantes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CAPACITAÇÃO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participantes previstos/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atingido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14.400,00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391509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Visitas de fiscalização programadas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em 60 Municípios dos Estados do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PR e SC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720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visita in loco a empresas privadas e públicas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orientações ou de rotina, terá custos com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locação de veículos, passagens aérea ou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rodoviária e hospedagens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orientação sobre procedimentos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diversos e atuação do Conselho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dentre outros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visitas programadas/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25.000,00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 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62268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Projeto - Semana de orientação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e fiscalização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Semana onde é realizado eventos voltado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para orientação dos profissionais inscritos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orientação sobre procedimentos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diversos e atuação do Conselho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dentre outros visando a valoriza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ção do profissional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evento programado/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1.500,00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23490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5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Atos da Fiscalização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4000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atos fiscalizatórios no exercício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orientações diversas a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inscritos e sociedade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evento programado/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realizado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313207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6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Apuração de denúncias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100%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apurar todas as denúncias recebidas no prazo de 5 dias úteis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valorização da Fonoaudiologia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denúncias recebidas/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denúncias apuradas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5.000,00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313207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7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Sessões Plenárias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participação dos Fiscais, Delegados e Conselheiros nas Sessões Plenárias, terá custos com diárias e passagens aérea/rodoviárias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alinhamento das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atividades da Fiscalizção e Orientação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previstas/realizadas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12.960,00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 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23490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Visita Presidente da COF às Subsedes de Londrina e Florianópolis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2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Visita técnica do Presidente da COF para alinhamento de ação e conduta nas subsedes com participação dos Fiscais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alinhamento das </a:t>
                      </a:r>
                      <a:br>
                        <a:rPr lang="pt-BR" sz="900" u="none" strike="noStrike">
                          <a:effectLst/>
                        </a:rPr>
                      </a:br>
                      <a:r>
                        <a:rPr lang="pt-BR" sz="900" u="none" strike="noStrike">
                          <a:effectLst/>
                        </a:rPr>
                        <a:t>atividades da Fiscalização e Orientação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previstas/realizadas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janeiro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dezembro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3.000,00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 Delegacias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234905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9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Campanha Tema Intercof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Aporte financeiro para a Assessoria de Comunicação desenvolver a campanha para o Crefono 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Atingir o maior número de profissionais com campanha assertiva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agosto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outubro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              3.000,00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COF e Comunicação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Reunião Equipe COF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>
                          <a:effectLst/>
                        </a:rPr>
                        <a:t>6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Participação de todos os conselheiros da COF/terão custos de viagem para os conselheiros que residem fora da cidade de </a:t>
                      </a:r>
                      <a:r>
                        <a:rPr lang="pt-BR" sz="900" u="none" strike="noStrike" dirty="0" err="1">
                          <a:effectLst/>
                        </a:rPr>
                        <a:t>Curitba</a:t>
                      </a:r>
                      <a:r>
                        <a:rPr lang="pt-BR" sz="900" u="none" strike="noStrike" dirty="0">
                          <a:effectLst/>
                        </a:rPr>
                        <a:t> e diárias para os conselheiros de </a:t>
                      </a:r>
                      <a:r>
                        <a:rPr lang="pt-BR" sz="900" u="none" strike="noStrike" dirty="0" err="1">
                          <a:effectLst/>
                        </a:rPr>
                        <a:t>Curitba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Alinhamento da atuação dos conselheiros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reuniões previstas/realizadas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janeiro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dezembro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                      7.800,00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COF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  <a:tr h="7830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</a:rPr>
                        <a:t>TOTAL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>
                          <a:effectLst/>
                        </a:rPr>
                        <a:t>                                                         88.660,00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29" marR="3729" marT="3729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9" marR="3729" marT="372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980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3136</Words>
  <Application>Microsoft Office PowerPoint</Application>
  <PresentationFormat>Widescreen</PresentationFormat>
  <Paragraphs>1128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 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</dc:title>
  <dc:creator>PC</dc:creator>
  <cp:lastModifiedBy>Rellen Costa</cp:lastModifiedBy>
  <cp:revision>35</cp:revision>
  <cp:lastPrinted>2020-10-30T19:30:18Z</cp:lastPrinted>
  <dcterms:created xsi:type="dcterms:W3CDTF">2019-10-30T17:05:53Z</dcterms:created>
  <dcterms:modified xsi:type="dcterms:W3CDTF">2020-10-30T19:30:20Z</dcterms:modified>
</cp:coreProperties>
</file>